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 descr="Текст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 descr="Текст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Shape 83" descr="Рисунок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4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0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1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2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3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4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5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6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Microsoft/ChakraCore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7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8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9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0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1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2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3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4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5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6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7.t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8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9.tif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0.tif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1.tif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2.tif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 descr="Заголовок 1"/>
          <p:cNvSpPr/>
          <p:nvPr>
            <p:ph type="ctrTitle"/>
          </p:nvPr>
        </p:nvSpPr>
        <p:spPr>
          <a:xfrm>
            <a:off x="684211" y="1871149"/>
            <a:ext cx="7215452" cy="1843012"/>
          </a:xfrm>
          <a:prstGeom prst="rect">
            <a:avLst/>
          </a:prstGeom>
        </p:spPr>
        <p:txBody>
          <a:bodyPr/>
          <a:lstStyle/>
          <a:p>
            <a:pPr algn="l">
              <a:defRPr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Dev-Pro Node.js</a:t>
            </a:r>
          </a:p>
          <a:p>
            <a:pPr algn="l">
              <a:defRPr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Advanced Flow</a:t>
            </a:r>
          </a:p>
        </p:txBody>
      </p:sp>
      <p:sp>
        <p:nvSpPr>
          <p:cNvPr id="113" name="Shape 113" descr="Подзаголовок 2"/>
          <p:cNvSpPr/>
          <p:nvPr>
            <p:ph type="subTitle" sz="quarter" idx="1"/>
          </p:nvPr>
        </p:nvSpPr>
        <p:spPr>
          <a:xfrm>
            <a:off x="684212" y="4681847"/>
            <a:ext cx="4516438" cy="1190864"/>
          </a:xfrm>
          <a:prstGeom prst="rect">
            <a:avLst/>
          </a:prstGeom>
        </p:spPr>
        <p:txBody>
          <a:bodyPr/>
          <a:lstStyle>
            <a:lvl1pPr algn="l"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Lesson 1. CLI. Global. Event Loop.</a:t>
            </a:r>
          </a:p>
        </p:txBody>
      </p:sp>
      <p:sp>
        <p:nvSpPr>
          <p:cNvPr id="114" name="Shape 114" descr="Прямая соединительная линия 6"/>
          <p:cNvSpPr/>
          <p:nvPr/>
        </p:nvSpPr>
        <p:spPr>
          <a:xfrm>
            <a:off x="811184" y="4025245"/>
            <a:ext cx="1451250" cy="1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15" name="image2.png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029" y="882590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0698" y="1287373"/>
            <a:ext cx="7122229" cy="4362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Heap Statistic</a:t>
            </a:r>
          </a:p>
        </p:txBody>
      </p:sp>
      <p:pic>
        <p:nvPicPr>
          <p:cNvPr id="152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4871" y="344094"/>
            <a:ext cx="7002258" cy="5435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itself</a:t>
            </a:r>
          </a:p>
        </p:txBody>
      </p:sp>
      <p:pic>
        <p:nvPicPr>
          <p:cNvPr id="156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8134" y="22214"/>
            <a:ext cx="7775732" cy="5983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c-ares, http-parser, and others</a:t>
            </a:r>
          </a:p>
        </p:txBody>
      </p:sp>
      <p:pic>
        <p:nvPicPr>
          <p:cNvPr id="160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58677"/>
            <a:ext cx="12192000" cy="4740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CLI and REPL</a:t>
            </a:r>
          </a:p>
        </p:txBody>
      </p:sp>
      <p:pic>
        <p:nvPicPr>
          <p:cNvPr id="164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9861" y="80506"/>
            <a:ext cx="5892278" cy="5858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 REPL</a:t>
            </a:r>
          </a:p>
        </p:txBody>
      </p:sp>
      <p:pic>
        <p:nvPicPr>
          <p:cNvPr id="168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2184400"/>
            <a:ext cx="11252200" cy="248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Autocomplete</a:t>
            </a:r>
          </a:p>
        </p:txBody>
      </p:sp>
      <p:pic>
        <p:nvPicPr>
          <p:cNvPr id="172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327" y="102246"/>
            <a:ext cx="11725346" cy="5847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Helper</a:t>
            </a:r>
          </a:p>
        </p:txBody>
      </p:sp>
      <p:pic>
        <p:nvPicPr>
          <p:cNvPr id="176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0053" y="1830911"/>
            <a:ext cx="10531894" cy="3196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Helper</a:t>
            </a:r>
          </a:p>
        </p:txBody>
      </p:sp>
      <p:pic>
        <p:nvPicPr>
          <p:cNvPr id="180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8308" y="52120"/>
            <a:ext cx="5415384" cy="586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 commit hook from node</a:t>
            </a:r>
          </a:p>
        </p:txBody>
      </p:sp>
      <p:pic>
        <p:nvPicPr>
          <p:cNvPr id="184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347" y="2203218"/>
            <a:ext cx="11548485" cy="2451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Evaluate code</a:t>
            </a:r>
          </a:p>
        </p:txBody>
      </p:sp>
      <p:pic>
        <p:nvPicPr>
          <p:cNvPr id="188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3195" y="526143"/>
            <a:ext cx="7625610" cy="5200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Virtual Machines</a:t>
            </a:r>
          </a:p>
        </p:txBody>
      </p:sp>
      <p:pic>
        <p:nvPicPr>
          <p:cNvPr id="119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22936"/>
            <a:ext cx="12192000" cy="5012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Process arguments</a:t>
            </a:r>
          </a:p>
        </p:txBody>
      </p:sp>
      <p:pic>
        <p:nvPicPr>
          <p:cNvPr id="192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045" y="2816578"/>
            <a:ext cx="10915910" cy="1224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Process arguments</a:t>
            </a:r>
          </a:p>
        </p:txBody>
      </p:sp>
      <p:pic>
        <p:nvPicPr>
          <p:cNvPr id="196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045" y="2816578"/>
            <a:ext cx="10915910" cy="1224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Process</a:t>
            </a:r>
          </a:p>
        </p:txBody>
      </p:sp>
      <p:pic>
        <p:nvPicPr>
          <p:cNvPr id="200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12382"/>
            <a:ext cx="12192000" cy="4033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Buffer</a:t>
            </a:r>
          </a:p>
        </p:txBody>
      </p:sp>
      <p:pic>
        <p:nvPicPr>
          <p:cNvPr id="204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709296"/>
            <a:ext cx="12192000" cy="1439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.jpeg" descr="Рисунок 4"/>
          <p:cNvPicPr>
            <a:picLocks noChangeAspect="0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 descr="Заголовок 1"/>
          <p:cNvSpPr/>
          <p:nvPr>
            <p:ph type="ctrTitle"/>
          </p:nvPr>
        </p:nvSpPr>
        <p:spPr>
          <a:xfrm>
            <a:off x="650446" y="304801"/>
            <a:ext cx="10808129" cy="60201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209" name="Shape 209" descr="Подзаголовок 2"/>
          <p:cNvSpPr/>
          <p:nvPr/>
        </p:nvSpPr>
        <p:spPr>
          <a:xfrm>
            <a:off x="650446" y="1791300"/>
            <a:ext cx="10808129" cy="1860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process an event emitter.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t>process.on(‘exit’) - do one final synchronous operation before node process terminated.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t>process.on(‘uncaughtException’) - Something went unhandled. Do any cleanup and exit anyway.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t>process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.stdn.resume() - keep the event loop busy. </a:t>
            </a:r>
          </a:p>
        </p:txBody>
      </p:sp>
      <p:pic>
        <p:nvPicPr>
          <p:cNvPr id="210" name="image2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3.jpeg" descr="Рисунок 4"/>
          <p:cNvPicPr>
            <a:picLocks noChangeAspect="0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 descr="Заголовок 1"/>
          <p:cNvSpPr/>
          <p:nvPr>
            <p:ph type="ctrTitle"/>
          </p:nvPr>
        </p:nvSpPr>
        <p:spPr>
          <a:xfrm>
            <a:off x="650446" y="304801"/>
            <a:ext cx="10808129" cy="60201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Buffers</a:t>
            </a:r>
          </a:p>
        </p:txBody>
      </p:sp>
      <p:pic>
        <p:nvPicPr>
          <p:cNvPr id="214" name="image2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0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288" y="1336158"/>
            <a:ext cx="9051721" cy="5135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3.jpeg" descr="Рисунок 4"/>
          <p:cNvPicPr>
            <a:picLocks noChangeAspect="0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 descr="Заголовок 1"/>
          <p:cNvSpPr/>
          <p:nvPr>
            <p:ph type="ctrTitle"/>
          </p:nvPr>
        </p:nvSpPr>
        <p:spPr>
          <a:xfrm>
            <a:off x="650446" y="304801"/>
            <a:ext cx="10808129" cy="60201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Requiring</a:t>
            </a:r>
          </a:p>
        </p:txBody>
      </p:sp>
      <p:pic>
        <p:nvPicPr>
          <p:cNvPr id="219" name="image2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0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9734" y="1234688"/>
            <a:ext cx="9312532" cy="4774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Module</a:t>
            </a:r>
          </a:p>
        </p:txBody>
      </p:sp>
      <p:pic>
        <p:nvPicPr>
          <p:cNvPr id="223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32492"/>
            <a:ext cx="12192000" cy="4193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Error</a:t>
            </a:r>
          </a:p>
        </p:txBody>
      </p:sp>
      <p:pic>
        <p:nvPicPr>
          <p:cNvPr id="227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810488"/>
            <a:ext cx="12192000" cy="3237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Resolve</a:t>
            </a:r>
          </a:p>
        </p:txBody>
      </p:sp>
      <p:pic>
        <p:nvPicPr>
          <p:cNvPr id="231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6537" y="2511951"/>
            <a:ext cx="9338926" cy="1834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ea typeface="Arial"/>
                <a:cs typeface="Arial"/>
                <a:sym typeface="Arial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767171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https://github.com/Microsoft/ChakraCore</a:t>
            </a:r>
          </a:p>
        </p:txBody>
      </p:sp>
      <p:pic>
        <p:nvPicPr>
          <p:cNvPr id="123" name="image2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0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5332"/>
            <a:ext cx="12192001" cy="5617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3.jpeg" descr="Рисунок 4"/>
          <p:cNvPicPr>
            <a:picLocks noChangeAspect="0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 descr="Заголовок 1"/>
          <p:cNvSpPr/>
          <p:nvPr>
            <p:ph type="ctrTitle"/>
          </p:nvPr>
        </p:nvSpPr>
        <p:spPr>
          <a:xfrm>
            <a:off x="650446" y="304801"/>
            <a:ext cx="10808129" cy="60201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If node require something</a:t>
            </a:r>
          </a:p>
        </p:txBody>
      </p:sp>
      <p:sp>
        <p:nvSpPr>
          <p:cNvPr id="236" name="Shape 236" descr="Подзаголовок 2"/>
          <p:cNvSpPr/>
          <p:nvPr/>
        </p:nvSpPr>
        <p:spPr>
          <a:xfrm>
            <a:off x="650446" y="1791300"/>
            <a:ext cx="10808129" cy="1860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Try to something - js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t>Try to something - json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t>Try to something binary file.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t>process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.stdn.resume() - keep the event loop busy. </a:t>
            </a:r>
          </a:p>
        </p:txBody>
      </p:sp>
      <p:pic>
        <p:nvPicPr>
          <p:cNvPr id="237" name="image2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3.jpeg" descr="Рисунок 4"/>
          <p:cNvPicPr>
            <a:picLocks noChangeAspect="0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 descr="Заголовок 1"/>
          <p:cNvSpPr/>
          <p:nvPr>
            <p:ph type="ctrTitle"/>
          </p:nvPr>
        </p:nvSpPr>
        <p:spPr>
          <a:xfrm>
            <a:off x="650446" y="304801"/>
            <a:ext cx="10808129" cy="60201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Addons</a:t>
            </a:r>
          </a:p>
        </p:txBody>
      </p:sp>
      <p:pic>
        <p:nvPicPr>
          <p:cNvPr id="241" name="image2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0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4792" y="1242998"/>
            <a:ext cx="9722416" cy="4826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3.jpeg" descr="Рисунок 4"/>
          <p:cNvPicPr>
            <a:picLocks noChangeAspect="0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 descr="Заголовок 1"/>
          <p:cNvSpPr/>
          <p:nvPr>
            <p:ph type="ctrTitle"/>
          </p:nvPr>
        </p:nvSpPr>
        <p:spPr>
          <a:xfrm>
            <a:off x="650446" y="304801"/>
            <a:ext cx="10808129" cy="60201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Wrapper</a:t>
            </a:r>
          </a:p>
        </p:txBody>
      </p:sp>
      <p:pic>
        <p:nvPicPr>
          <p:cNvPr id="246" name="image2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0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4507" y="2633537"/>
            <a:ext cx="9582986" cy="1590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3.jpeg" descr="Рисунок 4"/>
          <p:cNvPicPr>
            <a:picLocks noChangeAspect="0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 descr="Заголовок 1"/>
          <p:cNvSpPr/>
          <p:nvPr>
            <p:ph type="ctrTitle"/>
          </p:nvPr>
        </p:nvSpPr>
        <p:spPr>
          <a:xfrm>
            <a:off x="650446" y="304801"/>
            <a:ext cx="10808129" cy="60201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Mocking the require</a:t>
            </a:r>
          </a:p>
        </p:txBody>
      </p:sp>
      <p:pic>
        <p:nvPicPr>
          <p:cNvPr id="251" name="image2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0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34529" y="2129672"/>
            <a:ext cx="5993671" cy="2598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3.jpeg" descr="Рисунок 4"/>
          <p:cNvPicPr>
            <a:picLocks noChangeAspect="0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 descr="Заголовок 1"/>
          <p:cNvSpPr/>
          <p:nvPr>
            <p:ph type="ctrTitle"/>
          </p:nvPr>
        </p:nvSpPr>
        <p:spPr>
          <a:xfrm>
            <a:off x="650446" y="304801"/>
            <a:ext cx="10808129" cy="60201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Mocking the require</a:t>
            </a:r>
          </a:p>
        </p:txBody>
      </p:sp>
      <p:pic>
        <p:nvPicPr>
          <p:cNvPr id="256" name="image2.png" descr="Рисунок 8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0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0197" y="1353797"/>
            <a:ext cx="4808627" cy="5280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IO</a:t>
            </a:r>
          </a:p>
        </p:txBody>
      </p:sp>
      <p:pic>
        <p:nvPicPr>
          <p:cNvPr id="260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7693" y="198011"/>
            <a:ext cx="8567793" cy="5103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Handling Slow IO</a:t>
            </a:r>
          </a:p>
        </p:txBody>
      </p:sp>
      <p:pic>
        <p:nvPicPr>
          <p:cNvPr id="264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878940"/>
            <a:ext cx="12192001" cy="5104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68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772007"/>
            <a:ext cx="12192001" cy="331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72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786053"/>
            <a:ext cx="12192001" cy="3285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76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402647"/>
            <a:ext cx="12192001" cy="6057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V8 feature groups</a:t>
            </a:r>
          </a:p>
        </p:txBody>
      </p:sp>
      <p:pic>
        <p:nvPicPr>
          <p:cNvPr id="127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66486"/>
            <a:ext cx="12192000" cy="4325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5483592" y="4355921"/>
            <a:ext cx="122481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-- harmony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80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573" y="2356"/>
            <a:ext cx="11632854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84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71" y="2356"/>
            <a:ext cx="11929058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88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78253"/>
            <a:ext cx="12192001" cy="6306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92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31" y="2356"/>
            <a:ext cx="11579338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96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4079"/>
            <a:ext cx="12192001" cy="6269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300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796" y="17940"/>
            <a:ext cx="9917670" cy="6822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70826"/>
            <a:ext cx="12192000" cy="4716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-21795" y="-16305"/>
            <a:ext cx="12235590" cy="6890610"/>
          </a:xfrm>
          <a:prstGeom prst="rect">
            <a:avLst/>
          </a:prstGeom>
          <a:solidFill>
            <a:srgbClr val="DDDDDD">
              <a:alpha val="3011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7" name="Shape 307" descr="Заголовок 1"/>
          <p:cNvSpPr/>
          <p:nvPr>
            <p:ph type="ctrTitle"/>
          </p:nvPr>
        </p:nvSpPr>
        <p:spPr>
          <a:xfrm>
            <a:off x="684211" y="1871149"/>
            <a:ext cx="10546390" cy="1843012"/>
          </a:xfrm>
          <a:prstGeom prst="rect">
            <a:avLst/>
          </a:prstGeom>
        </p:spPr>
        <p:txBody>
          <a:bodyPr/>
          <a:lstStyle>
            <a:lvl1pPr algn="l">
              <a:defRPr cap="all"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Thank you for attention</a:t>
            </a:r>
          </a:p>
        </p:txBody>
      </p:sp>
      <p:sp>
        <p:nvSpPr>
          <p:cNvPr id="308" name="Shape 308" descr="Прямая соединительная линия 6"/>
          <p:cNvSpPr/>
          <p:nvPr/>
        </p:nvSpPr>
        <p:spPr>
          <a:xfrm>
            <a:off x="811184" y="4025245"/>
            <a:ext cx="1451250" cy="1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09" name="image2.png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029" y="882590"/>
            <a:ext cx="1373565" cy="287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 progress features</a:t>
            </a:r>
          </a:p>
        </p:txBody>
      </p:sp>
      <p:pic>
        <p:nvPicPr>
          <p:cNvPr id="132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740193"/>
            <a:ext cx="12192000" cy="3377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Error appears</a:t>
            </a:r>
          </a:p>
        </p:txBody>
      </p:sp>
      <p:pic>
        <p:nvPicPr>
          <p:cNvPr id="136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817695"/>
            <a:ext cx="12192000" cy="3222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Working!!!</a:t>
            </a:r>
          </a:p>
        </p:txBody>
      </p:sp>
      <p:pic>
        <p:nvPicPr>
          <p:cNvPr id="140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64890"/>
            <a:ext cx="12192000" cy="928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--v8-options | less </a:t>
            </a:r>
          </a:p>
        </p:txBody>
      </p:sp>
      <p:pic>
        <p:nvPicPr>
          <p:cNvPr id="144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8655" y="112547"/>
            <a:ext cx="6354690" cy="5806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 descr="Подзаголовок 2"/>
          <p:cNvSpPr/>
          <p:nvPr>
            <p:ph type="subTitle" sz="quarter" idx="1"/>
          </p:nvPr>
        </p:nvSpPr>
        <p:spPr>
          <a:xfrm>
            <a:off x="1790253" y="6006603"/>
            <a:ext cx="8442673" cy="287492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--v8-options | grep gc</a:t>
            </a:r>
          </a:p>
        </p:txBody>
      </p:sp>
      <p:pic>
        <p:nvPicPr>
          <p:cNvPr id="148" name="image2.png" descr="Рисунок 8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5" cy="28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0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058" y="557849"/>
            <a:ext cx="11213884" cy="5153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